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  <p:sldMasterId id="2147483724" r:id="rId2"/>
  </p:sldMasterIdLst>
  <p:notesMasterIdLst>
    <p:notesMasterId r:id="rId28"/>
  </p:notesMasterIdLst>
  <p:sldIdLst>
    <p:sldId id="256" r:id="rId3"/>
    <p:sldId id="257" r:id="rId4"/>
    <p:sldId id="327" r:id="rId5"/>
    <p:sldId id="258" r:id="rId6"/>
    <p:sldId id="282" r:id="rId7"/>
    <p:sldId id="308" r:id="rId8"/>
    <p:sldId id="320" r:id="rId9"/>
    <p:sldId id="321" r:id="rId10"/>
    <p:sldId id="261" r:id="rId11"/>
    <p:sldId id="326" r:id="rId12"/>
    <p:sldId id="313" r:id="rId13"/>
    <p:sldId id="307" r:id="rId14"/>
    <p:sldId id="331" r:id="rId15"/>
    <p:sldId id="330" r:id="rId16"/>
    <p:sldId id="296" r:id="rId17"/>
    <p:sldId id="328" r:id="rId18"/>
    <p:sldId id="329" r:id="rId19"/>
    <p:sldId id="297" r:id="rId20"/>
    <p:sldId id="301" r:id="rId21"/>
    <p:sldId id="300" r:id="rId22"/>
    <p:sldId id="324" r:id="rId23"/>
    <p:sldId id="298" r:id="rId24"/>
    <p:sldId id="299" r:id="rId25"/>
    <p:sldId id="311" r:id="rId26"/>
    <p:sldId id="31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1B31"/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646"/>
  </p:normalViewPr>
  <p:slideViewPr>
    <p:cSldViewPr snapToGrid="0" snapToObjects="1">
      <p:cViewPr>
        <p:scale>
          <a:sx n="160" d="100"/>
          <a:sy n="160" d="100"/>
        </p:scale>
        <p:origin x="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89952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32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4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082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93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4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42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24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186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540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Why</a:t>
            </a:r>
            <a:r>
              <a:rPr lang="en-US" baseline="0" dirty="0" smtClean="0">
                <a:latin typeface="Calibri" charset="0"/>
              </a:rPr>
              <a:t> I work at GA – I recently went through a job search. </a:t>
            </a:r>
            <a:endParaRPr lang="en-US" dirty="0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938962E-B4DD-4A4F-A890-C10B51539B1B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952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907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032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F08FB0A-1B89-5547-9981-3DB072F6A9D6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0586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59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083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3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31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5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47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05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483" y="536713"/>
            <a:ext cx="1991400" cy="2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175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6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477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001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652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303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27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44414" y="1699591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23242" y="223630"/>
            <a:ext cx="8697599" cy="46962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10553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175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6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477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001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652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303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27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hape 69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0" name="Shape 70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1" name="Shape 71"/>
          <p:cNvCxnSpPr/>
          <p:nvPr/>
        </p:nvCxnSpPr>
        <p:spPr>
          <a:xfrm rot="10800000" flipH="1">
            <a:off x="446484" y="1958702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2" name="Shape 72"/>
          <p:cNvCxnSpPr/>
          <p:nvPr/>
        </p:nvCxnSpPr>
        <p:spPr>
          <a:xfrm>
            <a:off x="3250406" y="1959003"/>
            <a:ext cx="54441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446484" y="4051883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4" name="Shape 74"/>
          <p:cNvCxnSpPr/>
          <p:nvPr/>
        </p:nvCxnSpPr>
        <p:spPr>
          <a:xfrm>
            <a:off x="3259335" y="4052183"/>
            <a:ext cx="54363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5" name="Shape 75"/>
          <p:cNvSpPr/>
          <p:nvPr/>
        </p:nvSpPr>
        <p:spPr>
          <a:xfrm>
            <a:off x="446484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76" name="Shape 76"/>
          <p:cNvSpPr/>
          <p:nvPr/>
        </p:nvSpPr>
        <p:spPr>
          <a:xfrm>
            <a:off x="3259335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77" name="Shape 77"/>
          <p:cNvSpPr/>
          <p:nvPr/>
        </p:nvSpPr>
        <p:spPr>
          <a:xfrm>
            <a:off x="3259335" y="3774881"/>
            <a:ext cx="54471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78" name="Shape 78"/>
          <p:cNvSpPr/>
          <p:nvPr/>
        </p:nvSpPr>
        <p:spPr>
          <a:xfrm>
            <a:off x="446484" y="3774881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hape 8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1" name="Shape 8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" name="Shape 82"/>
          <p:cNvCxnSpPr/>
          <p:nvPr/>
        </p:nvCxnSpPr>
        <p:spPr>
          <a:xfrm rot="10800000" flipH="1">
            <a:off x="6063257" y="1958702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3" name="Shape 83"/>
          <p:cNvCxnSpPr/>
          <p:nvPr/>
        </p:nvCxnSpPr>
        <p:spPr>
          <a:xfrm>
            <a:off x="446484" y="1959003"/>
            <a:ext cx="544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4" name="Shape 84"/>
          <p:cNvSpPr/>
          <p:nvPr/>
        </p:nvSpPr>
        <p:spPr>
          <a:xfrm>
            <a:off x="446484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85" name="Shape 85"/>
          <p:cNvSpPr/>
          <p:nvPr/>
        </p:nvSpPr>
        <p:spPr>
          <a:xfrm>
            <a:off x="6072187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48" y="1095491"/>
            <a:ext cx="4472700" cy="36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9" name="Shape 8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536031" y="1270220"/>
            <a:ext cx="4098599" cy="23169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8"/>
            <a:ext cx="5153100" cy="361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4" name="Shape 94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643187" y="1297056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2" y="1064480"/>
            <a:ext cx="4813200" cy="37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9" name="Shape 9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87835" y="1475960"/>
            <a:ext cx="3822000" cy="28802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75" y="925270"/>
            <a:ext cx="2843399" cy="42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25" y="966083"/>
            <a:ext cx="2598599" cy="3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38"/>
            <a:ext cx="2098500" cy="384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Shape 105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6" name="Shape 106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7" name="Shape 107"/>
          <p:cNvSpPr/>
          <p:nvPr/>
        </p:nvSpPr>
        <p:spPr>
          <a:xfrm>
            <a:off x="3973710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08" name="Shape 108"/>
          <p:cNvSpPr/>
          <p:nvPr/>
        </p:nvSpPr>
        <p:spPr>
          <a:xfrm>
            <a:off x="6456164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294804" y="1395453"/>
            <a:ext cx="1625100" cy="27908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3" name="Shape 113"/>
          <p:cNvSpPr/>
          <p:nvPr/>
        </p:nvSpPr>
        <p:spPr>
          <a:xfrm>
            <a:off x="461128" y="1625441"/>
            <a:ext cx="2109300" cy="2112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084207" y="1622357"/>
            <a:ext cx="2109300" cy="2112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209455" y="1707149"/>
            <a:ext cx="2109300" cy="21128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hape 117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8" name="Shape 118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9" name="Shape 119"/>
          <p:cNvGrpSpPr/>
          <p:nvPr/>
        </p:nvGrpSpPr>
        <p:grpSpPr>
          <a:xfrm>
            <a:off x="446484" y="1288111"/>
            <a:ext cx="892866" cy="894390"/>
            <a:chOff x="0" y="0"/>
            <a:chExt cx="1269899" cy="1269899"/>
          </a:xfrm>
        </p:grpSpPr>
        <p:pic>
          <p:nvPicPr>
            <p:cNvPr id="120" name="Shape 12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1518046" y="1288111"/>
            <a:ext cx="892866" cy="894390"/>
            <a:chOff x="0" y="0"/>
            <a:chExt cx="1269899" cy="1269899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Shape 124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446484" y="2352592"/>
            <a:ext cx="892866" cy="894390"/>
            <a:chOff x="0" y="0"/>
            <a:chExt cx="1269899" cy="1269899"/>
          </a:xfrm>
        </p:grpSpPr>
        <p:pic>
          <p:nvPicPr>
            <p:cNvPr id="126" name="Shape 1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Shape 127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28" name="Shape 128"/>
          <p:cNvGrpSpPr/>
          <p:nvPr/>
        </p:nvGrpSpPr>
        <p:grpSpPr>
          <a:xfrm>
            <a:off x="1518046" y="2352592"/>
            <a:ext cx="892866" cy="894390"/>
            <a:chOff x="0" y="0"/>
            <a:chExt cx="1269899" cy="1269899"/>
          </a:xfrm>
        </p:grpSpPr>
        <p:pic>
          <p:nvPicPr>
            <p:cNvPr id="129" name="Shape 1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Shape 130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31" name="Shape 131"/>
          <p:cNvGrpSpPr/>
          <p:nvPr/>
        </p:nvGrpSpPr>
        <p:grpSpPr>
          <a:xfrm>
            <a:off x="446484" y="3434963"/>
            <a:ext cx="892866" cy="894390"/>
            <a:chOff x="0" y="0"/>
            <a:chExt cx="1269899" cy="1269899"/>
          </a:xfrm>
        </p:grpSpPr>
        <p:pic>
          <p:nvPicPr>
            <p:cNvPr id="132" name="Shape 1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Shape 133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1518046" y="3434963"/>
            <a:ext cx="892866" cy="894390"/>
            <a:chOff x="0" y="0"/>
            <a:chExt cx="1269899" cy="1269899"/>
          </a:xfrm>
        </p:grpSpPr>
        <p:pic>
          <p:nvPicPr>
            <p:cNvPr id="135" name="Shape 1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36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137" name="Shape 137"/>
          <p:cNvSpPr/>
          <p:nvPr/>
        </p:nvSpPr>
        <p:spPr>
          <a:xfrm>
            <a:off x="6181017" y="1288111"/>
            <a:ext cx="2275397" cy="143121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196575" tIns="196575" rIns="196575" bIns="1965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38" name="Shape 138"/>
          <p:cNvGrpSpPr/>
          <p:nvPr/>
        </p:nvGrpSpPr>
        <p:grpSpPr>
          <a:xfrm>
            <a:off x="2848569" y="1288110"/>
            <a:ext cx="1428628" cy="1431067"/>
            <a:chOff x="0" y="0"/>
            <a:chExt cx="2031899" cy="2031899"/>
          </a:xfrm>
        </p:grpSpPr>
        <p:pic>
          <p:nvPicPr>
            <p:cNvPr id="139" name="Shape 1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Shape 140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4473772" y="1288110"/>
            <a:ext cx="1428628" cy="1431067"/>
            <a:chOff x="0" y="0"/>
            <a:chExt cx="2031899" cy="2031899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2848569" y="2898249"/>
            <a:ext cx="1428628" cy="1431067"/>
            <a:chOff x="0" y="0"/>
            <a:chExt cx="2031899" cy="2031899"/>
          </a:xfrm>
        </p:grpSpPr>
        <p:pic>
          <p:nvPicPr>
            <p:cNvPr id="147" name="Shape 1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4473772" y="2898249"/>
            <a:ext cx="1428628" cy="1431067"/>
            <a:chOff x="0" y="0"/>
            <a:chExt cx="2031899" cy="2031899"/>
          </a:xfrm>
        </p:grpSpPr>
        <p:pic>
          <p:nvPicPr>
            <p:cNvPr id="151" name="Shape 1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54" name="Shape 154"/>
          <p:cNvSpPr/>
          <p:nvPr/>
        </p:nvSpPr>
        <p:spPr>
          <a:xfrm>
            <a:off x="6181017" y="2898250"/>
            <a:ext cx="2275397" cy="143121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196575" tIns="196575" rIns="196575" bIns="1965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Shape 156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58" name="Shape 158"/>
          <p:cNvGrpSpPr/>
          <p:nvPr/>
        </p:nvGrpSpPr>
        <p:grpSpPr>
          <a:xfrm>
            <a:off x="973335" y="2204996"/>
            <a:ext cx="892866" cy="894390"/>
            <a:chOff x="0" y="0"/>
            <a:chExt cx="1269899" cy="1269899"/>
          </a:xfrm>
        </p:grpSpPr>
        <p:pic>
          <p:nvPicPr>
            <p:cNvPr id="159" name="Shape 1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Shape 160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61" name="Shape 161"/>
          <p:cNvCxnSpPr/>
          <p:nvPr/>
        </p:nvCxnSpPr>
        <p:spPr>
          <a:xfrm rot="10800000" flipH="1">
            <a:off x="2750343" y="2284391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2" name="Shape 162"/>
          <p:cNvCxnSpPr/>
          <p:nvPr/>
        </p:nvCxnSpPr>
        <p:spPr>
          <a:xfrm rot="10800000" flipH="1">
            <a:off x="2750343" y="3790228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3" name="Shape 163"/>
          <p:cNvSpPr/>
          <p:nvPr/>
        </p:nvSpPr>
        <p:spPr>
          <a:xfrm>
            <a:off x="2750343" y="2105785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64" name="Shape 164"/>
          <p:cNvSpPr/>
          <p:nvPr/>
        </p:nvSpPr>
        <p:spPr>
          <a:xfrm>
            <a:off x="2750343" y="3602678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 flipH="1">
            <a:off x="2750343" y="1565676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6" name="Shape 166"/>
          <p:cNvSpPr/>
          <p:nvPr/>
        </p:nvSpPr>
        <p:spPr>
          <a:xfrm>
            <a:off x="2750343" y="1387071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67" name="Shape 167"/>
          <p:cNvCxnSpPr/>
          <p:nvPr/>
        </p:nvCxnSpPr>
        <p:spPr>
          <a:xfrm rot="10800000">
            <a:off x="2268140" y="1270401"/>
            <a:ext cx="0" cy="31205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hape 169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70" name="Shape 170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1" name="Shape 171"/>
          <p:cNvSpPr/>
          <p:nvPr/>
        </p:nvSpPr>
        <p:spPr>
          <a:xfrm>
            <a:off x="446484" y="1037645"/>
            <a:ext cx="8250899" cy="102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hape 173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74" name="Shape 174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5" name="Shape 175"/>
          <p:cNvSpPr/>
          <p:nvPr/>
        </p:nvSpPr>
        <p:spPr>
          <a:xfrm>
            <a:off x="446484" y="1037645"/>
            <a:ext cx="8250899" cy="102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9" name="Shape 17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80" name="Shape 180"/>
          <p:cNvGrpSpPr/>
          <p:nvPr/>
        </p:nvGrpSpPr>
        <p:grpSpPr>
          <a:xfrm>
            <a:off x="973335" y="2204996"/>
            <a:ext cx="892866" cy="894390"/>
            <a:chOff x="0" y="0"/>
            <a:chExt cx="1269899" cy="1269899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83" name="Shape 183"/>
          <p:cNvCxnSpPr/>
          <p:nvPr/>
        </p:nvCxnSpPr>
        <p:spPr>
          <a:xfrm rot="10800000">
            <a:off x="2268140" y="1270401"/>
            <a:ext cx="0" cy="31205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7" name="Shape 187"/>
          <p:cNvCxnSpPr/>
          <p:nvPr/>
        </p:nvCxnSpPr>
        <p:spPr>
          <a:xfrm rot="10800000" flipH="1">
            <a:off x="6063257" y="1958702"/>
            <a:ext cx="26262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8" name="Shape 188"/>
          <p:cNvCxnSpPr/>
          <p:nvPr/>
        </p:nvCxnSpPr>
        <p:spPr>
          <a:xfrm>
            <a:off x="446484" y="1959003"/>
            <a:ext cx="544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9" name="Shape 189"/>
          <p:cNvSpPr/>
          <p:nvPr/>
        </p:nvSpPr>
        <p:spPr>
          <a:xfrm>
            <a:off x="446484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90" name="Shape 190"/>
          <p:cNvSpPr/>
          <p:nvPr/>
        </p:nvSpPr>
        <p:spPr>
          <a:xfrm>
            <a:off x="6072187" y="1681700"/>
            <a:ext cx="2625300" cy="178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43300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223242" y="223630"/>
            <a:ext cx="8697599" cy="46962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10553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175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826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477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001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652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303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2827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48" y="1095491"/>
            <a:ext cx="4472700" cy="36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Shape 19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9" name="Shape 19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536031" y="1270220"/>
            <a:ext cx="4098599" cy="23169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5088" y="1096068"/>
            <a:ext cx="5153100" cy="361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5" name="Shape 205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2643187" y="1297056"/>
            <a:ext cx="3830700" cy="23883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632" y="1064480"/>
            <a:ext cx="4813200" cy="37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Shape 21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11" name="Shape 21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687835" y="1475960"/>
            <a:ext cx="3822000" cy="28802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75" y="925270"/>
            <a:ext cx="2843399" cy="42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25" y="966083"/>
            <a:ext cx="2598599" cy="3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890" y="957138"/>
            <a:ext cx="2098500" cy="384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Shape 21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19" name="Shape 21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20" name="Shape 220"/>
          <p:cNvSpPr/>
          <p:nvPr/>
        </p:nvSpPr>
        <p:spPr>
          <a:xfrm>
            <a:off x="3973710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21" name="Shape 221"/>
          <p:cNvSpPr/>
          <p:nvPr/>
        </p:nvSpPr>
        <p:spPr>
          <a:xfrm>
            <a:off x="6456164" y="2701455"/>
            <a:ext cx="1200899" cy="178799"/>
          </a:xfrm>
          <a:prstGeom prst="rect">
            <a:avLst/>
          </a:prstGeom>
          <a:noFill/>
          <a:ln>
            <a:noFill/>
          </a:ln>
        </p:spPr>
        <p:txBody>
          <a:bodyPr lIns="26800" tIns="26800" rIns="26800" bIns="2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294804" y="1395453"/>
            <a:ext cx="1625100" cy="27908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175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826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477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001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652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303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2827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47484" y="520610"/>
            <a:ext cx="254699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Shape 225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26" name="Shape 226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27" name="Shape 227"/>
          <p:cNvSpPr/>
          <p:nvPr/>
        </p:nvSpPr>
        <p:spPr>
          <a:xfrm>
            <a:off x="446484" y="1037645"/>
            <a:ext cx="8250899" cy="102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" sz="8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58910" y="520610"/>
            <a:ext cx="243300" cy="300599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54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19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36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01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66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19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hape 230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hape 233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4" name="Shape 234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Shape 236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7" name="Shape 237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Shape 239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Shape 242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3" name="Shape 243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Shape 248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9" name="Shape 249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0" name="Shape 250"/>
          <p:cNvSpPr/>
          <p:nvPr/>
        </p:nvSpPr>
        <p:spPr>
          <a:xfrm>
            <a:off x="446484" y="1601193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333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51" name="Shape 251"/>
          <p:cNvSpPr/>
          <p:nvPr/>
        </p:nvSpPr>
        <p:spPr>
          <a:xfrm>
            <a:off x="446484" y="1601193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333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333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64325" tIns="64325" rIns="64325" bIns="643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64325" tIns="64325" rIns="64325" bIns="643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617" y="1043597"/>
            <a:ext cx="8232322" cy="11024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15"/>
              </a:lnSpc>
              <a:defRPr sz="3809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62579" y="484533"/>
            <a:ext cx="6962853" cy="2981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246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3402" y="2021523"/>
            <a:ext cx="8221538" cy="293561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03"/>
              </a:spcBef>
              <a:buFont typeface="Arial"/>
              <a:buNone/>
              <a:defRPr sz="1953"/>
            </a:lvl1pPr>
            <a:lvl2pPr>
              <a:spcBef>
                <a:spcPts val="703"/>
              </a:spcBef>
              <a:defRPr sz="1953"/>
            </a:lvl2pPr>
            <a:lvl3pPr>
              <a:spcBef>
                <a:spcPts val="703"/>
              </a:spcBef>
              <a:defRPr sz="1953"/>
            </a:lvl3pPr>
            <a:lvl4pPr>
              <a:spcBef>
                <a:spcPts val="703"/>
              </a:spcBef>
              <a:defRPr sz="1953"/>
            </a:lvl4pPr>
            <a:lvl5pPr>
              <a:spcBef>
                <a:spcPts val="703"/>
              </a:spcBef>
              <a:defRPr sz="1953"/>
            </a:lvl5pPr>
            <a:lvl6pPr>
              <a:defRPr sz="1270"/>
            </a:lvl6pPr>
            <a:lvl7pPr>
              <a:defRPr sz="1270"/>
            </a:lvl7pPr>
            <a:lvl8pPr>
              <a:defRPr sz="1270"/>
            </a:lvl8pPr>
            <a:lvl9pPr>
              <a:defRPr sz="12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447891" y="518698"/>
            <a:ext cx="248057" cy="30438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44CEF-E5FF-DF46-B221-1B695FA418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427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ass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idx="3"/>
          </p:nvPr>
        </p:nvSpPr>
        <p:spPr>
          <a:xfrm>
            <a:off x="-8930" y="4804"/>
            <a:ext cx="9170789" cy="513455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0" indent="0" defTabSz="1277490">
              <a:lnSpc>
                <a:spcPct val="100000"/>
              </a:lnSpc>
              <a:buSzTx/>
              <a:buFontTx/>
              <a:buNone/>
              <a:defRPr sz="2400"/>
            </a:lvl1pPr>
          </a:lstStyle>
          <a:p>
            <a:pPr marL="0" indent="0" defTabSz="1308100">
              <a:lnSpc>
                <a:spcPct val="100000"/>
              </a:lnSpc>
              <a:buSzTx/>
              <a:buFontTx/>
              <a:buNone/>
              <a:defRPr sz="2400"/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447486" y="370333"/>
            <a:ext cx="421839" cy="3005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59737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4.xml"/><Relationship Id="rId34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46484" y="44726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52"/>
          <p:cNvCxnSpPr/>
          <p:nvPr/>
        </p:nvCxnSpPr>
        <p:spPr>
          <a:xfrm>
            <a:off x="446484" y="858740"/>
            <a:ext cx="8250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325" tIns="64325" rIns="64325" bIns="643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1pPr>
            <a:lvl2pPr marL="0" marR="0" lvl="1" indent="165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2pPr>
            <a:lvl3pPr marL="0" marR="0" lvl="2" indent="3175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3pPr>
            <a:lvl4pPr marL="0" marR="0" lvl="3" indent="4826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4pPr>
            <a:lvl5pPr marL="0" marR="0" lvl="4" indent="647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5pPr>
            <a:lvl6pPr marL="0" marR="0" lvl="5" indent="800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6pPr>
            <a:lvl7pPr marL="0" marR="0" lvl="6" indent="9652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7pPr>
            <a:lvl8pPr marL="0" marR="0" lvl="7" indent="11303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8pPr>
            <a:lvl9pPr marL="0" marR="0" lvl="8" indent="1282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44414" y="1699591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64325" tIns="64325" rIns="64325" bIns="64325" anchor="t" anchorCtr="0"/>
          <a:lstStyle>
            <a:lvl1pPr marL="0" marR="0" lvl="0" indent="0" algn="l" rtl="0">
              <a:spcBef>
                <a:spcPts val="700"/>
              </a:spcBef>
              <a:buSzPct val="100000"/>
              <a:defRPr sz="1000"/>
            </a:lvl1pPr>
            <a:lvl2pPr marL="469900" marR="0" lvl="1" indent="-635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2pPr>
            <a:lvl3pPr marL="787400" marR="0" lvl="2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3pPr>
            <a:lvl4pPr marL="1104900" marR="0" lvl="3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4pPr>
            <a:lvl5pPr marL="1435100" marR="0" lvl="4" indent="-635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5pPr>
            <a:lvl6pPr marL="1866900" marR="0" lvl="5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6pPr>
            <a:lvl7pPr marL="2120900" marR="0" lvl="6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7pPr>
            <a:lvl8pPr marL="2362200" marR="0" lvl="7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8pPr>
            <a:lvl9pPr marL="2616200" marR="0" lvl="8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9" r:id="rId30"/>
    <p:sldLayoutId id="2147483690" r:id="rId31"/>
    <p:sldLayoutId id="2147483728" r:id="rId32"/>
    <p:sldLayoutId id="2147483729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hyperlink" Target="https://www.linkedin.com/pulse/managing-search-process-like-sales-funnel-mickey-baines?trk=hp-feed-article-title-share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rello.com/b/JZIPAi2v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.carroll@ga.co" TargetMode="External"/><Relationship Id="rId4" Type="http://schemas.openxmlformats.org/officeDocument/2006/relationships/hyperlink" Target="http://www.linkedin.com/in/juliecarroll2" TargetMode="External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microsoft.com/office/2007/relationships/hdphoto" Target="../media/hdphoto1.wdp"/><Relationship Id="rId6" Type="http://schemas.openxmlformats.org/officeDocument/2006/relationships/image" Target="../media/image2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446484" y="4070073"/>
            <a:ext cx="8250899" cy="60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000" i="1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Julie Carroll</a:t>
            </a:r>
            <a:endParaRPr lang="en" sz="2000" i="1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" sz="2000" i="1" dirty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Outcomes </a:t>
            </a:r>
            <a:r>
              <a:rPr lang="en-US" sz="2000" i="1" dirty="0" smtClean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Lead, Boston</a:t>
            </a:r>
            <a:endParaRPr lang="en" sz="20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446484" y="1109206"/>
            <a:ext cx="8250899" cy="262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" sz="11500" b="1" dirty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</a:t>
            </a:r>
            <a:r>
              <a:rPr lang="en" sz="115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NEXT</a:t>
            </a:r>
            <a:r>
              <a:rPr lang="en-US" sz="115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?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6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LAUNCHING YOUR JOB SEARCH</a:t>
            </a:r>
            <a:endParaRPr lang="en" sz="6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43835" y="439606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43835" y="1313541"/>
            <a:ext cx="8230973" cy="2472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ctr"/>
            <a:r>
              <a:rPr lang="en-US" sz="54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VACATION POLICY</a:t>
            </a:r>
          </a:p>
          <a:p>
            <a:pPr algn="ctr"/>
            <a:endParaRPr lang="en-US" sz="5400" b="1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GA job seekers cannot take more than 30 days  “off” – MAX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!</a:t>
            </a:r>
          </a:p>
          <a:p>
            <a:pPr algn="ctr"/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The clock starts at graduation.</a:t>
            </a:r>
            <a:endParaRPr sz="2400" b="1" u="sng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97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POST</a:t>
            </a:r>
            <a:r>
              <a:rPr lang="en-US" sz="2300" b="1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-</a:t>
            </a:r>
            <a:r>
              <a:rPr lang="en" sz="2300" b="1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COURSE </a:t>
            </a: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COMMUNICATION</a:t>
            </a: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46484" y="3729162"/>
            <a:ext cx="8284048" cy="12834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88748">
              <a:spcBef>
                <a:spcPts val="699"/>
              </a:spcBef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FAILURE TO MEET JOB-SEEKER EXPECTATIONS WILL RESULT IN A SUSPENSION OF OUTCOMES SUPPORT.</a:t>
            </a:r>
            <a:endParaRPr lang="en-US" sz="3600" b="1" dirty="0"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5" y="1172488"/>
            <a:ext cx="4112150" cy="2261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31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JOB SEEKER LEVEL: </a:t>
            </a:r>
            <a:r>
              <a:rPr lang="en-US" sz="16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PRO</a:t>
            </a:r>
            <a:endParaRPr lang="en-US" sz="166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532685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43835" y="439606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43834" y="934574"/>
            <a:ext cx="8230973" cy="67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l"/>
            <a:r>
              <a:rPr lang="en-US" sz="3906" b="1" dirty="0">
                <a:latin typeface="PF Din Text Comp Pro" charset="0"/>
                <a:ea typeface="PF Din Text Comp Pro" charset="0"/>
                <a:cs typeface="PF Din Text Comp Pro" charset="0"/>
              </a:rPr>
              <a:t>BECOME AN A+ JOB SEEKER</a:t>
            </a:r>
          </a:p>
        </p:txBody>
      </p:sp>
      <p:sp>
        <p:nvSpPr>
          <p:cNvPr id="11" name="Shape 255"/>
          <p:cNvSpPr/>
          <p:nvPr/>
        </p:nvSpPr>
        <p:spPr>
          <a:xfrm>
            <a:off x="710578" y="2062906"/>
            <a:ext cx="2819583" cy="2666940"/>
          </a:xfrm>
          <a:prstGeom prst="rect">
            <a:avLst/>
          </a:prstGeom>
          <a:solidFill>
            <a:srgbClr val="5FCAC8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073" tIns="64073" rIns="64073" bIns="64073" anchor="ctr"/>
          <a:lstStyle/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25-40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HOURS</a:t>
            </a:r>
            <a:endParaRPr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2+ NETWORKING EVENTS</a:t>
            </a:r>
            <a:endParaRPr lang="en-US"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2-3 NETWORKING </a:t>
            </a: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1:1s</a:t>
            </a:r>
            <a:endParaRPr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+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lang="en-US" sz="1797" b="1" u="sng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TAILORED</a:t>
            </a: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A</a:t>
            </a:r>
            <a:r>
              <a:rPr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PPLICATIONS</a:t>
            </a:r>
            <a:endParaRPr lang="en-US"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SKILL BUILDING</a:t>
            </a:r>
            <a:endParaRPr sz="1797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2" name="Shape 256"/>
          <p:cNvSpPr/>
          <p:nvPr/>
        </p:nvSpPr>
        <p:spPr>
          <a:xfrm>
            <a:off x="710578" y="1795241"/>
            <a:ext cx="2819583" cy="25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036" tIns="32036" rIns="32036" bIns="32036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b="1" dirty="0">
                <a:latin typeface="PF Din Text Comp Pro" charset="0"/>
                <a:ea typeface="PF Din Text Comp Pro" charset="0"/>
                <a:cs typeface="PF Din Text Comp Pro" charset="0"/>
              </a:rPr>
              <a:t>DO:</a:t>
            </a:r>
            <a:endParaRPr sz="179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3" name="Shape 255"/>
          <p:cNvSpPr/>
          <p:nvPr/>
        </p:nvSpPr>
        <p:spPr>
          <a:xfrm>
            <a:off x="5390588" y="2062906"/>
            <a:ext cx="2819583" cy="2666940"/>
          </a:xfrm>
          <a:prstGeom prst="rect">
            <a:avLst/>
          </a:prstGeom>
          <a:solidFill>
            <a:srgbClr val="6E1B31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073" tIns="64073" rIns="64073" bIns="64073" anchor="ctr"/>
          <a:lstStyle/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WAIT TO BE PERFECT</a:t>
            </a:r>
            <a:endParaRPr sz="1797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PAUSE YOUR SEARCH</a:t>
            </a: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FOCUS ON 1 COMPANY</a:t>
            </a:r>
            <a:endParaRPr lang="en-US" sz="1797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marL="285750" indent="-285750" defTabSz="824894">
              <a:spcAft>
                <a:spcPts val="1198"/>
              </a:spcAft>
              <a:buClr>
                <a:srgbClr val="000000"/>
              </a:buClr>
              <a:buFont typeface="Arial" charset="0"/>
              <a:buChar char="•"/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797" b="1" dirty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*TAKE MORE THAN 30 DAYS OFF*</a:t>
            </a:r>
            <a:endParaRPr sz="1797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4" name="Shape 256"/>
          <p:cNvSpPr/>
          <p:nvPr/>
        </p:nvSpPr>
        <p:spPr>
          <a:xfrm>
            <a:off x="5390588" y="1795241"/>
            <a:ext cx="2819583" cy="25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036" tIns="32036" rIns="32036" bIns="32036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b="1" dirty="0">
                <a:latin typeface="PF Din Text Comp Pro" charset="0"/>
                <a:ea typeface="PF Din Text Comp Pro" charset="0"/>
                <a:cs typeface="PF Din Text Comp Pro" charset="0"/>
              </a:rPr>
              <a:t>DON’T:</a:t>
            </a:r>
            <a:endParaRPr sz="179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0223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ACTIVITY:</a:t>
            </a:r>
          </a:p>
          <a:p>
            <a:pPr>
              <a:lnSpc>
                <a:spcPct val="88333"/>
              </a:lnSpc>
              <a:buSzPct val="25000"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TYPICAL WEEK</a:t>
            </a:r>
            <a:endParaRPr lang="en-US" sz="166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68983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WEEKLY JOB SEEKER EXPECTATIONS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38021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ACTIVITY: WHAT DOES A TYPICAL WEEK LOOK LIKE?</a:t>
            </a:r>
            <a:endParaRPr lang="en-US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Create a calendar for a typical week of full-time job-searching.</a:t>
            </a:r>
          </a:p>
          <a:p>
            <a:pPr marL="342900" marR="0" lvl="0" indent="-342900" algn="l" rtl="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What will you accomplish morning vs. evening, Mon vs. Fri?</a:t>
            </a:r>
          </a:p>
          <a:p>
            <a:pPr marL="342900" marR="0" lvl="0" indent="-342900" algn="l" rtl="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How many hours per week will you spend searching for jobs, applying for jobs, making networking connections, attending events, building your skills, etc.?</a:t>
            </a:r>
          </a:p>
          <a:p>
            <a:pPr marL="342900" marR="0" lvl="0" indent="-342900" algn="l" rtl="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What other commitments are in your life?</a:t>
            </a: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788673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WEEKLY JOB SEEKER EXPECTATIONS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59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TYPICAL CALENDAR: WEEK 2</a:t>
            </a: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46484" y="1534602"/>
          <a:ext cx="8268145" cy="3267990"/>
        </p:xfrm>
        <a:graphic>
          <a:graphicData uri="http://schemas.openxmlformats.org/drawingml/2006/table">
            <a:tbl>
              <a:tblPr/>
              <a:tblGrid>
                <a:gridCol w="1653629"/>
                <a:gridCol w="1653629"/>
                <a:gridCol w="1653629"/>
                <a:gridCol w="1653629"/>
                <a:gridCol w="1653629"/>
              </a:tblGrid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Monday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Tuesday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Wednesday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Thursday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Friday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Portfolio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773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WEEKLY JOB SEEKER EXPECTATIONS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63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-US" sz="36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TYPICAL CALENDAR: </a:t>
            </a:r>
            <a:r>
              <a:rPr lang="en-US" sz="3600" b="1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WEEK 7</a:t>
            </a:r>
            <a:endParaRPr lang="en-US" sz="2000" b="1" dirty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lang="en-US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46484" y="1606691"/>
          <a:ext cx="8260690" cy="3028916"/>
        </p:xfrm>
        <a:graphic>
          <a:graphicData uri="http://schemas.openxmlformats.org/drawingml/2006/table">
            <a:tbl>
              <a:tblPr/>
              <a:tblGrid>
                <a:gridCol w="1652138"/>
                <a:gridCol w="1652138"/>
                <a:gridCol w="1652138"/>
                <a:gridCol w="1652138"/>
                <a:gridCol w="1652138"/>
              </a:tblGrid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Monday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Tuesday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Wednesday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Thursday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Friday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Cold Apps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Outreach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Info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Prep - 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Interview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Build skills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1893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535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Event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4492" marR="14492" marT="144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5486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8594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THE FUNNEL</a:t>
            </a:r>
            <a:endParaRPr lang="en-US" sz="8594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561225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THE FUNNEL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4" y="1081911"/>
            <a:ext cx="3175279" cy="3838471"/>
          </a:xfrm>
          <a:prstGeom prst="rect">
            <a:avLst/>
          </a:prstGeom>
        </p:spPr>
      </p:pic>
      <p:sp>
        <p:nvSpPr>
          <p:cNvPr id="6" name="Shape 501"/>
          <p:cNvSpPr txBox="1">
            <a:spLocks noGrp="1"/>
          </p:cNvSpPr>
          <p:nvPr>
            <p:ph type="body" idx="1"/>
          </p:nvPr>
        </p:nvSpPr>
        <p:spPr>
          <a:xfrm>
            <a:off x="3277718" y="3165232"/>
            <a:ext cx="5488972" cy="3918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Clr>
                <a:schemeClr val="dk1"/>
              </a:buClr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  <a:hlinkClick r:id="rId4"/>
              </a:rPr>
              <a:t>Managing a job search is like managing a sales funnel</a:t>
            </a:r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95439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446538" y="1620035"/>
            <a:ext cx="8250899" cy="268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400" dirty="0">
              <a:latin typeface="Georgia"/>
              <a:ea typeface="Georgia"/>
              <a:cs typeface="Georgia"/>
              <a:sym typeface="Georgia"/>
            </a:endParaRPr>
          </a:p>
          <a:p>
            <a:pPr marL="139700" lvl="0" indent="-1397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Establish expectations for GA’s post-course Outcomes support </a:t>
            </a:r>
            <a:endParaRPr lang="en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9700" indent="-139700">
              <a:lnSpc>
                <a:spcPct val="115000"/>
              </a:lnSpc>
              <a:buClr>
                <a:schemeClr val="dk1"/>
              </a:buClr>
              <a:buFont typeface="Georgia"/>
              <a:buChar char="‣"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 the GA job seeker expectations </a:t>
            </a:r>
            <a:r>
              <a:rPr lang="en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actively job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search </a:t>
            </a:r>
            <a:r>
              <a:rPr lang="en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&amp; </a:t>
            </a: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achieve an outcome 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9700" lvl="0" indent="-1397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sharable job-tracking system</a:t>
            </a:r>
            <a:endParaRPr lang="en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14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" sz="38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10000" b="1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JOB-SEEKER SURVEY</a:t>
            </a:r>
            <a:endParaRPr lang="en-US" sz="10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945881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138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TRELLO</a:t>
            </a:r>
            <a:endParaRPr lang="en-US" sz="138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091460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46485" y="522303"/>
            <a:ext cx="5429224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TRELLO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46488" y="1066239"/>
            <a:ext cx="8250922" cy="39277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I do it? </a:t>
            </a:r>
          </a:p>
          <a:p>
            <a:pPr marL="285750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 to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trello.com/b/JZIPAi2v</a:t>
            </a: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Click on “Show Menu” in top right corner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Click on “</a:t>
            </a:r>
            <a:r>
              <a:rPr lang="is-I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More”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is-I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Click on “Copy Board”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is-I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Rename the board, e.g. “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Lisa </a:t>
            </a:r>
            <a:r>
              <a:rPr lang="en-US" sz="20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Mackin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Job Tracker”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 Members 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Wingdings"/>
              </a:rPr>
              <a:t> JulieCarroll5</a:t>
            </a: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endParaRPr lang="en-US" sz="2000" b="1" dirty="0">
              <a:solidFill>
                <a:schemeClr val="dk1"/>
              </a:solidFill>
              <a:latin typeface="Georgia"/>
              <a:ea typeface="Georgia"/>
              <a:cs typeface="Georgia"/>
              <a:sym typeface="Wingdings"/>
            </a:endParaRPr>
          </a:p>
          <a:p>
            <a:pPr algn="ctr">
              <a:lnSpc>
                <a:spcPct val="115000"/>
              </a:lnSpc>
            </a:pP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*Weekly Summaries due Fridays at 10am*</a:t>
            </a:r>
            <a:endParaRPr lang="en-US" sz="20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755650" lvl="1" indent="-285750">
              <a:lnSpc>
                <a:spcPct val="115000"/>
              </a:lnSpc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lnSpc>
                <a:spcPct val="115000"/>
              </a:lnSpc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684"/>
              </a:spcBef>
            </a:pPr>
            <a:endParaRPr sz="1758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812735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62784" y="488072"/>
            <a:ext cx="6962650" cy="297668"/>
          </a:xfrm>
        </p:spPr>
        <p:txBody>
          <a:bodyPr/>
          <a:lstStyle/>
          <a:p>
            <a:pPr>
              <a:lnSpc>
                <a:spcPts val="2391"/>
              </a:lnSpc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HI! </a:t>
            </a:r>
            <a:r>
              <a:rPr lang="en-US" dirty="0" err="1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WE’ve</a:t>
            </a: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 MET!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7525E1-F312-C24C-A0AA-84350CA602CB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0483" name="Subtitle 9"/>
          <p:cNvSpPr txBox="1">
            <a:spLocks/>
          </p:cNvSpPr>
          <p:nvPr/>
        </p:nvSpPr>
        <p:spPr bwMode="auto">
          <a:xfrm>
            <a:off x="3567369" y="3928905"/>
            <a:ext cx="5358030" cy="9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2144" rIns="64288" bIns="32144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8"/>
              </a:spcBef>
              <a:buSzPct val="69000"/>
            </a:pPr>
            <a:r>
              <a:rPr lang="en-US" sz="1758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Julie Carroll, </a:t>
            </a:r>
            <a:r>
              <a:rPr lang="en-US" sz="1758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Outcomes Lead, Boston</a:t>
            </a:r>
          </a:p>
          <a:p>
            <a:pPr eaLnBrk="1" hangingPunct="1">
              <a:lnSpc>
                <a:spcPct val="90000"/>
              </a:lnSpc>
              <a:spcBef>
                <a:spcPts val="708"/>
              </a:spcBef>
              <a:buSzPct val="69000"/>
            </a:pPr>
            <a:r>
              <a:rPr lang="en-US" sz="1563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  <a:hlinkClick r:id="rId3"/>
              </a:rPr>
              <a:t>julie.carroll@ga.co</a:t>
            </a:r>
            <a:r>
              <a:rPr lang="en-US" sz="1563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 • </a:t>
            </a:r>
            <a:r>
              <a:rPr lang="en-US" sz="1563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4"/>
              </a:rPr>
              <a:t>www.linkedin.com/in/juliecarroll2</a:t>
            </a:r>
            <a:endParaRPr lang="en-US" sz="1563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eaLnBrk="1" hangingPunct="1">
              <a:lnSpc>
                <a:spcPct val="90000"/>
              </a:lnSpc>
              <a:spcBef>
                <a:spcPts val="708"/>
              </a:spcBef>
              <a:buSzPct val="69000"/>
            </a:pPr>
            <a:r>
              <a:rPr lang="en-US" sz="1563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617-294-9022</a:t>
            </a:r>
            <a:r>
              <a:rPr lang="en-US" sz="1563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 • </a:t>
            </a:r>
            <a:r>
              <a:rPr lang="en-US" sz="1563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@</a:t>
            </a:r>
            <a:r>
              <a:rPr lang="en-US" sz="1563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News706 BT" charset="0"/>
              </a:rPr>
              <a:t>JuliesTheBest</a:t>
            </a:r>
            <a:endParaRPr lang="en-US" sz="1563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  <a:sym typeface="News706 B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60" y="1083408"/>
            <a:ext cx="2762362" cy="3795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Callout 4"/>
          <p:cNvSpPr/>
          <p:nvPr/>
        </p:nvSpPr>
        <p:spPr bwMode="auto">
          <a:xfrm>
            <a:off x="2413904" y="1053725"/>
            <a:ext cx="2306930" cy="848271"/>
          </a:xfrm>
          <a:prstGeom prst="wedgeEllipseCallout">
            <a:avLst/>
          </a:prstGeom>
          <a:solidFill>
            <a:srgbClr val="5FCAC8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9301" tIns="44650" rIns="89301" bIns="44650" numCol="1" rtlCol="0" anchor="ctr" anchorCtr="0" compatLnSpc="1">
            <a:prstTxWarp prst="textNoShape">
              <a:avLst/>
            </a:prstTxWarp>
          </a:bodyPr>
          <a:lstStyle/>
          <a:p>
            <a:pPr algn="ctr" defTabSz="893003" fontAlgn="base">
              <a:spcBef>
                <a:spcPct val="0"/>
              </a:spcBef>
              <a:spcAft>
                <a:spcPct val="0"/>
              </a:spcAft>
            </a:pPr>
            <a:r>
              <a:rPr lang="en-US" sz="1953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Friendship!</a:t>
            </a:r>
            <a:endParaRPr lang="en-US" sz="1953" dirty="0"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1"/>
          </p:nvPr>
        </p:nvSpPr>
        <p:spPr>
          <a:xfrm>
            <a:off x="3503758" y="3351543"/>
            <a:ext cx="6962650" cy="297668"/>
          </a:xfrm>
        </p:spPr>
        <p:txBody>
          <a:bodyPr/>
          <a:lstStyle/>
          <a:p>
            <a:pPr>
              <a:lnSpc>
                <a:spcPts val="2391"/>
              </a:lnSpc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  <a:sym typeface="PFDinTextCompPro-Bold" charset="0"/>
              </a:rPr>
              <a:t>Email, Call, SLACK, or Text Me.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149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46485" y="522303"/>
            <a:ext cx="7143747" cy="3035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46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  <a:endParaRPr lang="en-US" sz="224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46484" y="1040247"/>
            <a:ext cx="8250922" cy="1015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</a:pPr>
            <a:endParaRPr sz="1172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>
              <a:lnSpc>
                <a:spcPct val="88333"/>
              </a:lnSpc>
              <a:buSzPct val="25000"/>
            </a:pPr>
            <a:r>
              <a:rPr lang="en-US" sz="138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FINAL THOUGHTS</a:t>
            </a:r>
            <a:endParaRPr lang="en-US" sz="138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847363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62784" y="448317"/>
            <a:ext cx="6962650" cy="297668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PF Din Text Comp Pro" charset="0"/>
                <a:ea typeface="PF Din Text Comp Pro" charset="0"/>
                <a:cs typeface="PF Din Text Comp Pro" charset="0"/>
              </a:rPr>
              <a:t>Final </a:t>
            </a:r>
            <a:r>
              <a:rPr lang="en-US" dirty="0" err="1" smtClean="0">
                <a:latin typeface="PF Din Text Comp Pro" charset="0"/>
                <a:ea typeface="PF Din Text Comp Pro" charset="0"/>
                <a:cs typeface="PF Din Text Comp Pro" charset="0"/>
              </a:rPr>
              <a:t>ThougHts</a:t>
            </a:r>
            <a:endParaRPr lang="en-US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7258" y="1089119"/>
            <a:ext cx="7934722" cy="3745275"/>
          </a:xfrm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6836" dirty="0" err="1">
                <a:latin typeface="PF Din Text Comp Pro" charset="0"/>
                <a:ea typeface="PF Din Text Comp Pro" charset="0"/>
                <a:cs typeface="PF Din Text Comp Pro" charset="0"/>
              </a:rPr>
              <a:t>ReLAx</a:t>
            </a:r>
            <a:r>
              <a:rPr lang="en-US" sz="6836" dirty="0">
                <a:latin typeface="PF Din Text Comp Pro" charset="0"/>
                <a:ea typeface="PF Din Text Comp Pro" charset="0"/>
                <a:cs typeface="PF Din Text Comp Pro" charset="0"/>
              </a:rPr>
              <a:t>. </a:t>
            </a:r>
            <a:br>
              <a:rPr lang="en-US" sz="6836" dirty="0">
                <a:latin typeface="PF Din Text Comp Pro" charset="0"/>
                <a:ea typeface="PF Din Text Comp Pro" charset="0"/>
                <a:cs typeface="PF Din Text Comp Pro" charset="0"/>
              </a:rPr>
            </a:br>
            <a:r>
              <a:rPr lang="en-US" sz="6836" dirty="0" err="1">
                <a:latin typeface="PF Din Text Comp Pro" charset="0"/>
                <a:ea typeface="PF Din Text Comp Pro" charset="0"/>
                <a:cs typeface="PF Din Text Comp Pro" charset="0"/>
              </a:rPr>
              <a:t>WE’re</a:t>
            </a:r>
            <a:r>
              <a:rPr lang="en-US" sz="6836" dirty="0">
                <a:latin typeface="PF Din Text Comp Pro" charset="0"/>
                <a:ea typeface="PF Din Text Comp Pro" charset="0"/>
                <a:cs typeface="PF Din Text Comp Pro" charset="0"/>
              </a:rPr>
              <a:t> in this together.</a:t>
            </a:r>
            <a:r>
              <a:rPr lang="is-IS" sz="6836" dirty="0">
                <a:latin typeface="PF Din Text Comp Pro" charset="0"/>
                <a:ea typeface="PF Din Text Comp Pro" charset="0"/>
                <a:cs typeface="PF Din Text Comp Pro" charset="0"/>
              </a:rPr>
              <a:t/>
            </a:r>
            <a:br>
              <a:rPr lang="is-IS" sz="6836" dirty="0">
                <a:latin typeface="PF Din Text Comp Pro" charset="0"/>
                <a:ea typeface="PF Din Text Comp Pro" charset="0"/>
                <a:cs typeface="PF Din Text Comp Pro" charset="0"/>
              </a:rPr>
            </a:br>
            <a:endParaRPr lang="en-US" sz="2344" b="0" cap="none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7258" y="3082045"/>
            <a:ext cx="2856790" cy="1752349"/>
            <a:chOff x="3143605" y="3092669"/>
            <a:chExt cx="2856790" cy="17523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43605" y="3334088"/>
              <a:ext cx="1099720" cy="1510930"/>
            </a:xfrm>
            <a:prstGeom prst="rect">
              <a:avLst/>
            </a:prstGeom>
            <a:solidFill>
              <a:srgbClr val="5FCAC8"/>
            </a:solidFill>
            <a:ln>
              <a:solidFill>
                <a:schemeClr val="tx1"/>
              </a:solidFill>
            </a:ln>
          </p:spPr>
        </p:pic>
        <p:sp>
          <p:nvSpPr>
            <p:cNvPr id="10" name="Oval Callout 9"/>
            <p:cNvSpPr/>
            <p:nvPr/>
          </p:nvSpPr>
          <p:spPr bwMode="auto">
            <a:xfrm>
              <a:off x="3916717" y="3092669"/>
              <a:ext cx="2083678" cy="848271"/>
            </a:xfrm>
            <a:prstGeom prst="wedgeEllipseCallout">
              <a:avLst/>
            </a:prstGeom>
            <a:solidFill>
              <a:srgbClr val="5FCAC8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9301" tIns="44650" rIns="89301" bIns="4465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30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53" dirty="0" smtClean="0">
                  <a:latin typeface="Georgia" charset="0"/>
                  <a:ea typeface="Georgia" charset="0"/>
                  <a:cs typeface="Georgia" charset="0"/>
                </a:rPr>
                <a:t>#</a:t>
              </a:r>
              <a:r>
                <a:rPr lang="en-US" sz="1953" dirty="0" err="1" smtClean="0">
                  <a:latin typeface="Georgia" charset="0"/>
                  <a:ea typeface="Georgia" charset="0"/>
                  <a:cs typeface="Georgia" charset="0"/>
                </a:rPr>
                <a:t>toughlove</a:t>
              </a:r>
              <a:r>
                <a:rPr lang="en-US" sz="1953" dirty="0" smtClean="0">
                  <a:latin typeface="Georgia" charset="0"/>
                  <a:ea typeface="Georgia" charset="0"/>
                  <a:cs typeface="Georgia" charset="0"/>
                </a:rPr>
                <a:t> is still love</a:t>
              </a:r>
              <a:endParaRPr lang="en-US" sz="1953" dirty="0">
                <a:latin typeface="Georgia" charset="0"/>
                <a:ea typeface="Georgia" charset="0"/>
                <a:cs typeface="Georgia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2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446484" y="1037645"/>
            <a:ext cx="8250899" cy="50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66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THIS IS EXCITING!!</a:t>
            </a:r>
            <a:endParaRPr lang="en" sz="66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93" y="2215712"/>
            <a:ext cx="3203073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" y="2215712"/>
            <a:ext cx="24384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55" y="2215712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39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46484" y="1037645"/>
            <a:ext cx="8250899" cy="19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REVIEW: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GA OUTCOMES SUPPORT </a:t>
            </a:r>
          </a:p>
        </p:txBody>
      </p:sp>
      <p:sp>
        <p:nvSpPr>
          <p:cNvPr id="4" name="Shape 472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WHAT’S NEXT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53479" y="522302"/>
            <a:ext cx="5420194" cy="3036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296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WE DO</a:t>
            </a:r>
            <a:endParaRPr lang="en" sz="2296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77" y="1232243"/>
            <a:ext cx="1901770" cy="18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996" y="1232243"/>
            <a:ext cx="1843890" cy="190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262" y="1232243"/>
            <a:ext cx="1887395" cy="1837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6031401" y="3218840"/>
            <a:ext cx="2856790" cy="1752349"/>
            <a:chOff x="6175903" y="3291493"/>
            <a:chExt cx="2925234" cy="17943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5903" y="3538696"/>
              <a:ext cx="1126067" cy="1547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Callout 7"/>
            <p:cNvSpPr/>
            <p:nvPr/>
          </p:nvSpPr>
          <p:spPr bwMode="auto">
            <a:xfrm>
              <a:off x="6967537" y="3291493"/>
              <a:ext cx="2133600" cy="868594"/>
            </a:xfrm>
            <a:prstGeom prst="wedgeEllipseCallout">
              <a:avLst/>
            </a:prstGeom>
            <a:solidFill>
              <a:srgbClr val="5FCAC8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9301" tIns="44650" rIns="89301" bIns="4465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30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53" dirty="0">
                  <a:latin typeface="Georgia" charset="0"/>
                  <a:ea typeface="Georgia" charset="0"/>
                  <a:cs typeface="Georgia" charset="0"/>
                  <a:sym typeface="Gill Sans" charset="0"/>
                </a:rPr>
                <a:t>Plus friendship!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89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446484" y="518822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GA OUTCOMES SUPPORT</a:t>
            </a:r>
            <a:endParaRPr lang="en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7" name="Shape 276"/>
          <p:cNvSpPr txBox="1">
            <a:spLocks noGrp="1"/>
          </p:cNvSpPr>
          <p:nvPr>
            <p:ph type="body" idx="1"/>
          </p:nvPr>
        </p:nvSpPr>
        <p:spPr>
          <a:xfrm>
            <a:off x="446484" y="1124778"/>
            <a:ext cx="8284048" cy="34976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88748" lvl="0">
              <a:spcBef>
                <a:spcPts val="699"/>
              </a:spcBef>
            </a:pPr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CAREER COACHING </a:t>
            </a:r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SUPPORT</a:t>
            </a:r>
            <a:endParaRPr lang="en-US" sz="2196" b="1" dirty="0">
              <a:latin typeface="Georgia"/>
              <a:ea typeface="Georgia"/>
              <a:cs typeface="Georgia"/>
              <a:sym typeface="Georgia"/>
            </a:endParaRPr>
          </a:p>
          <a:p>
            <a:pPr marL="88748">
              <a:spcBef>
                <a:spcPts val="699"/>
              </a:spcBef>
            </a:pP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Bi-Weekly Calls or Meetings at GA</a:t>
            </a: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What’s going well?</a:t>
            </a: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can you do better or differently next week?</a:t>
            </a: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endParaRPr lang="en-US" sz="2196" dirty="0">
              <a:latin typeface="Georgia"/>
              <a:ea typeface="Georgia"/>
              <a:cs typeface="Georgia"/>
              <a:sym typeface="Georgia"/>
            </a:endParaRPr>
          </a:p>
          <a:p>
            <a:pPr marL="88748">
              <a:spcBef>
                <a:spcPts val="699"/>
              </a:spcBef>
            </a:pPr>
            <a:r>
              <a:rPr lang="en-US" sz="2196" b="1" dirty="0" smtClean="0">
                <a:latin typeface="Georgia"/>
                <a:ea typeface="Georgia"/>
                <a:cs typeface="Georgia"/>
                <a:sym typeface="Georgia"/>
              </a:rPr>
              <a:t>“Group Therapy” video calls</a:t>
            </a:r>
            <a:endParaRPr lang="en-US" sz="2196" b="1" dirty="0">
              <a:latin typeface="Georgia"/>
              <a:ea typeface="Georgia"/>
              <a:cs typeface="Georgia"/>
              <a:sym typeface="Georgia"/>
            </a:endParaRPr>
          </a:p>
          <a:p>
            <a:pPr marL="431648" indent="-342900">
              <a:spcBef>
                <a:spcPts val="699"/>
              </a:spcBef>
              <a:buFont typeface="Arial" charset="0"/>
              <a:buChar char="•"/>
            </a:pPr>
            <a:r>
              <a:rPr lang="en-US" sz="2196" dirty="0" smtClean="0">
                <a:latin typeface="Georgia"/>
                <a:ea typeface="Georgia"/>
                <a:cs typeface="Georgia"/>
                <a:sym typeface="Georgia"/>
              </a:rPr>
              <a:t>What tips can you share?</a:t>
            </a:r>
            <a:endParaRPr lang="en-US" sz="2196" i="1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1509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64315" y="444252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64315" y="1009703"/>
            <a:ext cx="7889317" cy="116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659" tIns="35659" rIns="35659" bIns="35659" anchor="ctr">
            <a:spAutoFit/>
          </a:bodyPr>
          <a:lstStyle/>
          <a:p>
            <a:pPr algn="l"/>
            <a:r>
              <a:rPr lang="en-US" sz="3906" b="1" dirty="0">
                <a:latin typeface="PF Din Text Comp Pro" charset="0"/>
                <a:ea typeface="PF Din Text Comp Pro" charset="0"/>
                <a:cs typeface="PF Din Text Comp Pro" charset="0"/>
              </a:rPr>
              <a:t>BECOMING A JOB SEEKER</a:t>
            </a:r>
          </a:p>
          <a:p>
            <a:pPr algn="l"/>
            <a:r>
              <a:rPr sz="1598" dirty="0">
                <a:latin typeface="Georgia" charset="0"/>
                <a:ea typeface="Georgia" charset="0"/>
                <a:cs typeface="Georgia" charset="0"/>
              </a:rPr>
              <a:t>In order to </a:t>
            </a:r>
            <a:r>
              <a:rPr lang="en-US" sz="1598" dirty="0">
                <a:latin typeface="Georgia" charset="0"/>
                <a:ea typeface="Georgia" charset="0"/>
                <a:cs typeface="Georgia" charset="0"/>
              </a:rPr>
              <a:t>qualify for Outcomes support</a:t>
            </a:r>
            <a:r>
              <a:rPr sz="1598" dirty="0">
                <a:latin typeface="Georgia" charset="0"/>
                <a:ea typeface="Georgia" charset="0"/>
                <a:cs typeface="Georgia" charset="0"/>
              </a:rPr>
              <a:t>, you’ll need </a:t>
            </a:r>
            <a:r>
              <a:rPr lang="en-US" sz="1598" dirty="0">
                <a:latin typeface="Georgia" charset="0"/>
                <a:ea typeface="Georgia" charset="0"/>
                <a:cs typeface="Georgia" charset="0"/>
              </a:rPr>
              <a:t>to complete the following AND begin your job search </a:t>
            </a:r>
            <a:r>
              <a:rPr lang="en-US" sz="1598" b="1" u="sng" dirty="0" smtClean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598" b="1" dirty="0" smtClean="0">
                <a:latin typeface="Georgia" charset="0"/>
                <a:ea typeface="Georgia" charset="0"/>
                <a:cs typeface="Georgia" charset="0"/>
              </a:rPr>
              <a:t>.</a:t>
            </a:r>
            <a:endParaRPr sz="1598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64315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>
                <a:latin typeface="PF Din Text Comp Pro" charset="0"/>
                <a:ea typeface="PF Din Text Comp Pro" charset="0"/>
                <a:cs typeface="PF Din Text Comp Pro" charset="0"/>
              </a:rPr>
              <a:t>resume</a:t>
            </a:r>
          </a:p>
        </p:txBody>
      </p:sp>
      <p:sp>
        <p:nvSpPr>
          <p:cNvPr id="390" name="Shape 390"/>
          <p:cNvSpPr/>
          <p:nvPr/>
        </p:nvSpPr>
        <p:spPr>
          <a:xfrm>
            <a:off x="2142386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600">
                <a:latin typeface="PF Din Text Comp Pro" charset="0"/>
                <a:ea typeface="PF Din Text Comp Pro" charset="0"/>
                <a:cs typeface="PF Din Text Comp Pro" charset="0"/>
              </a:rPr>
              <a:t>digital presence: LinkedIn &amp; </a:t>
            </a:r>
          </a:p>
          <a:p>
            <a:r>
              <a:rPr lang="en-US" sz="1600">
                <a:latin typeface="PF Din Text Comp Pro" charset="0"/>
                <a:ea typeface="PF Din Text Comp Pro" charset="0"/>
                <a:cs typeface="PF Din Text Comp Pro" charset="0"/>
              </a:rPr>
              <a:t>GA PrOFILE</a:t>
            </a:r>
            <a:endParaRPr lang="en-US" sz="1600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820458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Online</a:t>
            </a:r>
          </a:p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portfolio</a:t>
            </a:r>
          </a:p>
        </p:txBody>
      </p:sp>
      <p:sp>
        <p:nvSpPr>
          <p:cNvPr id="392" name="Shape 392"/>
          <p:cNvSpPr/>
          <p:nvPr/>
        </p:nvSpPr>
        <p:spPr>
          <a:xfrm>
            <a:off x="5498529" y="2422916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shareable way of tracking job search</a:t>
            </a:r>
            <a:endParaRPr lang="en-US" sz="1755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(Trello)</a:t>
            </a:r>
            <a:endParaRPr sz="1755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176598" y="2433000"/>
            <a:ext cx="1518109" cy="178601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43" tIns="26743" rIns="26743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participation in </a:t>
            </a:r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All </a:t>
            </a:r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Outcomes Programming</a:t>
            </a:r>
            <a:endParaRPr lang="en-US" sz="1755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55" dirty="0">
                <a:solidFill>
                  <a:srgbClr val="C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&amp; Surveys</a:t>
            </a:r>
            <a:endParaRPr sz="1755" dirty="0">
              <a:solidFill>
                <a:srgbClr val="C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45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43835" y="439606"/>
            <a:ext cx="3140263" cy="50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659" tIns="35659" rIns="35659" bIns="35659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07" b="1" dirty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07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43834" y="874426"/>
            <a:ext cx="8230973" cy="14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l"/>
            <a:r>
              <a:rPr lang="en-US" sz="3906" b="1" dirty="0">
                <a:latin typeface="PF Din Text Comp Pro" charset="0"/>
                <a:ea typeface="PF Din Text Comp Pro" charset="0"/>
                <a:cs typeface="PF Din Text Comp Pro" charset="0"/>
              </a:rPr>
              <a:t>REMAINING AN ACTIVE SEEKER</a:t>
            </a:r>
          </a:p>
          <a:p>
            <a:r>
              <a:rPr lang="en-US" sz="1598" dirty="0">
                <a:latin typeface="Georgia" charset="0"/>
                <a:ea typeface="Georgia" charset="0"/>
                <a:cs typeface="Georgia" charset="0"/>
              </a:rPr>
              <a:t>Job seekers must fulfill these requirements to receive continued Outcomes support. Job seekers must begin these responsibilities </a:t>
            </a:r>
            <a:r>
              <a:rPr lang="en-US" sz="1598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598" b="1" dirty="0">
                <a:latin typeface="Georgia" charset="0"/>
                <a:ea typeface="Georgia" charset="0"/>
                <a:cs typeface="Georgia" charset="0"/>
              </a:rPr>
              <a:t>.</a:t>
            </a:r>
            <a:endParaRPr sz="1598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43835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55" dirty="0"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+ job applications/wk</a:t>
            </a:r>
          </a:p>
        </p:txBody>
      </p:sp>
      <p:sp>
        <p:nvSpPr>
          <p:cNvPr id="399" name="Shape 399"/>
          <p:cNvSpPr/>
          <p:nvPr/>
        </p:nvSpPr>
        <p:spPr>
          <a:xfrm>
            <a:off x="2122217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networking (2+ events/month)</a:t>
            </a:r>
          </a:p>
        </p:txBody>
      </p:sp>
      <p:sp>
        <p:nvSpPr>
          <p:cNvPr id="400" name="Shape 400"/>
          <p:cNvSpPr/>
          <p:nvPr/>
        </p:nvSpPr>
        <p:spPr>
          <a:xfrm>
            <a:off x="3800598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>
                <a:latin typeface="PF Din Text Comp Pro" charset="0"/>
                <a:ea typeface="PF Din Text Comp Pro" charset="0"/>
                <a:cs typeface="PF Din Text Comp Pro" charset="0"/>
              </a:rPr>
              <a:t>daily updating of job search tracker + responsiveness</a:t>
            </a:r>
          </a:p>
        </p:txBody>
      </p:sp>
      <p:sp>
        <p:nvSpPr>
          <p:cNvPr id="401" name="Shape 401"/>
          <p:cNvSpPr/>
          <p:nvPr/>
        </p:nvSpPr>
        <p:spPr>
          <a:xfrm>
            <a:off x="7323682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presence in preferred market</a:t>
            </a:r>
            <a:endParaRPr lang="en-US" sz="1755" dirty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172" dirty="0">
                <a:latin typeface="PF Din Text Comp Pro" charset="0"/>
                <a:ea typeface="PF Din Text Comp Pro" charset="0"/>
                <a:cs typeface="PF Din Text Comp Pro" charset="0"/>
              </a:rPr>
              <a:t>(Strongly encouraged)</a:t>
            </a:r>
            <a:endParaRPr sz="1172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5578550" y="2464812"/>
            <a:ext cx="1518109" cy="178601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650" tIns="26790" rIns="44650" bIns="26743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55" dirty="0">
                <a:latin typeface="PF Din Text Comp Pro" charset="0"/>
                <a:ea typeface="PF Din Text Comp Pro" charset="0"/>
                <a:cs typeface="PF Din Text Comp Pro" charset="0"/>
              </a:rPr>
              <a:t>continued study and application of skills</a:t>
            </a:r>
          </a:p>
        </p:txBody>
      </p:sp>
      <p:sp>
        <p:nvSpPr>
          <p:cNvPr id="10" name="Shape 397"/>
          <p:cNvSpPr/>
          <p:nvPr/>
        </p:nvSpPr>
        <p:spPr>
          <a:xfrm>
            <a:off x="443834" y="4506594"/>
            <a:ext cx="8230973" cy="323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659" tIns="35659" rIns="35659" bIns="35659" anchor="ctr">
            <a:spAutoFit/>
          </a:bodyPr>
          <a:lstStyle/>
          <a:p>
            <a:pPr algn="l"/>
            <a:r>
              <a:rPr lang="en-US" sz="1598" i="1" dirty="0">
                <a:latin typeface="Georgia" charset="0"/>
                <a:ea typeface="Georgia" charset="0"/>
                <a:cs typeface="Georgia" charset="0"/>
              </a:rPr>
              <a:t>*These are GA’s expectations globally. Boston’s expectations are higher. </a:t>
            </a:r>
            <a:endParaRPr sz="1598" i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953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446484" y="508774"/>
            <a:ext cx="5429400" cy="30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WHAT IS OUTCOMES</a:t>
            </a:r>
          </a:p>
        </p:txBody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46484" y="940722"/>
            <a:ext cx="8328299" cy="38021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700"/>
              </a:spcBef>
              <a:buNone/>
            </a:pPr>
            <a:r>
              <a:rPr lang="en" sz="360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WHAT IS CONSIDERED AN OUTCOME?</a:t>
            </a:r>
          </a:p>
          <a:p>
            <a:pPr lvl="0">
              <a:spcBef>
                <a:spcPts val="700"/>
              </a:spcBef>
              <a:buClr>
                <a:schemeClr val="dk1"/>
              </a:buClr>
              <a:buSzPct val="50000"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An outcome is a paid opportunity 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become </a:t>
            </a: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an full-time 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employee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apprentice/intern, or 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freelancer in your field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  <a:buClr>
                <a:schemeClr val="dk1"/>
              </a:buClr>
              <a:buSzPct val="50000"/>
            </a:pPr>
            <a:r>
              <a:rPr lang="en-US" sz="2200" dirty="0">
                <a:latin typeface="Georgia"/>
                <a:ea typeface="Georgia"/>
                <a:cs typeface="Georgia"/>
                <a:sym typeface="Georgia"/>
              </a:rPr>
              <a:t>Freelance gigs and internships are considered an Outcome if they include at least one month of full-time, paid work.</a:t>
            </a:r>
            <a:endParaRPr lang="en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-US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*GA is currently able to support immersive graduates only through their </a:t>
            </a:r>
            <a:r>
              <a:rPr lang="en-US" sz="2200" b="1" dirty="0" smtClean="0">
                <a:latin typeface="Georgia"/>
                <a:ea typeface="Georgia"/>
                <a:cs typeface="Georgia"/>
                <a:sym typeface="Georgia"/>
              </a:rPr>
              <a:t>first</a:t>
            </a:r>
            <a:r>
              <a:rPr lang="en-US" sz="2200" dirty="0" smtClean="0">
                <a:latin typeface="Georgia"/>
                <a:ea typeface="Georgia"/>
                <a:cs typeface="Georgia"/>
                <a:sym typeface="Georgia"/>
              </a:rPr>
              <a:t> outcome.*</a:t>
            </a:r>
          </a:p>
          <a:p>
            <a:pPr marR="0" lvl="0" algn="l" rtl="0">
              <a:spcBef>
                <a:spcPts val="700"/>
              </a:spcBef>
              <a:buClr>
                <a:schemeClr val="dk1"/>
              </a:buClr>
              <a:buSzPct val="50000"/>
              <a:buFont typeface="Arial"/>
              <a:buNone/>
            </a:pPr>
            <a:endParaRPr lang="en-US" sz="22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784</Words>
  <Application>Microsoft Macintosh PowerPoint</Application>
  <PresentationFormat>On-screen Show (16:9)</PresentationFormat>
  <Paragraphs>240</Paragraphs>
  <Slides>25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Georgia</vt:lpstr>
      <vt:lpstr>Gill Sans</vt:lpstr>
      <vt:lpstr>Merriweather Sans</vt:lpstr>
      <vt:lpstr>News706 BT</vt:lpstr>
      <vt:lpstr>Oswald</vt:lpstr>
      <vt:lpstr>PF Din Text Comp Pro</vt:lpstr>
      <vt:lpstr>PFDinTextCompPro-Bold</vt:lpstr>
      <vt:lpstr>Wingdings</vt:lpstr>
      <vt:lpstr>ヒラギノ角ゴ ProN W3</vt:lpstr>
      <vt:lpstr>simple-light-2</vt:lpstr>
      <vt:lpstr>White</vt:lpstr>
      <vt:lpstr>PowerPoint Presentation</vt:lpstr>
      <vt:lpstr>LEARNING OBJECTIVES</vt:lpstr>
      <vt:lpstr>THIS IS EXCITING!!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ReLAx.  WE’re in this together.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Julie Carroll</cp:lastModifiedBy>
  <cp:revision>44</cp:revision>
  <cp:lastPrinted>2016-04-07T11:29:35Z</cp:lastPrinted>
  <dcterms:modified xsi:type="dcterms:W3CDTF">2016-12-20T18:32:14Z</dcterms:modified>
</cp:coreProperties>
</file>